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300" r:id="rId2"/>
    <p:sldId id="307" r:id="rId3"/>
    <p:sldId id="309" r:id="rId4"/>
    <p:sldId id="287" r:id="rId5"/>
    <p:sldId id="301" r:id="rId6"/>
    <p:sldId id="303" r:id="rId7"/>
    <p:sldId id="302" r:id="rId8"/>
    <p:sldId id="305" r:id="rId9"/>
    <p:sldId id="310" r:id="rId10"/>
    <p:sldId id="27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0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 autoAdjust="0"/>
    <p:restoredTop sz="94830"/>
  </p:normalViewPr>
  <p:slideViewPr>
    <p:cSldViewPr snapToGrid="0" snapToObjects="1">
      <p:cViewPr varScale="1">
        <p:scale>
          <a:sx n="117" d="100"/>
          <a:sy n="117" d="100"/>
        </p:scale>
        <p:origin x="193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FF11B3-51B9-46C0-92A2-F4959775B6D7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3C5D5-BF96-476E-8DE6-A4BA9A1CCE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6503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3C5D5-BF96-476E-8DE6-A4BA9A1CCE39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3580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3C5D5-BF96-476E-8DE6-A4BA9A1CCE39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9598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12"/>
          <p:cNvSpPr/>
          <p:nvPr userDrawn="1"/>
        </p:nvSpPr>
        <p:spPr>
          <a:xfrm>
            <a:off x="0" y="1237089"/>
            <a:ext cx="2182776" cy="4397512"/>
          </a:xfrm>
          <a:custGeom>
            <a:avLst/>
            <a:gdLst/>
            <a:ahLst/>
            <a:cxnLst/>
            <a:rect l="l" t="t" r="r" b="b"/>
            <a:pathLst>
              <a:path w="1780657" h="3587388">
                <a:moveTo>
                  <a:pt x="0" y="0"/>
                </a:moveTo>
                <a:lnTo>
                  <a:pt x="169736" y="8571"/>
                </a:lnTo>
                <a:cubicBezTo>
                  <a:pt x="1074567" y="100462"/>
                  <a:pt x="1780657" y="864619"/>
                  <a:pt x="1780657" y="1793694"/>
                </a:cubicBezTo>
                <a:cubicBezTo>
                  <a:pt x="1780657" y="2722769"/>
                  <a:pt x="1074567" y="3486927"/>
                  <a:pt x="169736" y="3578817"/>
                </a:cubicBezTo>
                <a:lnTo>
                  <a:pt x="0" y="3587388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43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MIT_DUO_RGB_flat_LR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00000" cy="6089181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lnTo>
                  <a:pt x="0" y="5634601"/>
                </a:lnTo>
                <a:lnTo>
                  <a:pt x="208067" y="5624095"/>
                </a:lnTo>
                <a:cubicBezTo>
                  <a:pt x="1317232" y="5511453"/>
                  <a:pt x="2182776" y="4574729"/>
                  <a:pt x="2182776" y="3435845"/>
                </a:cubicBezTo>
                <a:cubicBezTo>
                  <a:pt x="2182776" y="2296961"/>
                  <a:pt x="1317232" y="1360238"/>
                  <a:pt x="208067" y="1247596"/>
                </a:cubicBezTo>
                <a:lnTo>
                  <a:pt x="0" y="123708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74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/>
          <p:cNvSpPr/>
          <p:nvPr userDrawn="1"/>
        </p:nvSpPr>
        <p:spPr>
          <a:xfrm rot="10800000">
            <a:off x="5943600" y="1"/>
            <a:ext cx="3200399" cy="3200399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5524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0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89136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  <p:sp>
        <p:nvSpPr>
          <p:cNvPr id="15" name="Rectangle 13"/>
          <p:cNvSpPr/>
          <p:nvPr userDrawn="1"/>
        </p:nvSpPr>
        <p:spPr>
          <a:xfrm rot="5400000">
            <a:off x="5943601" y="3"/>
            <a:ext cx="3200396" cy="3200398"/>
          </a:xfrm>
          <a:custGeom>
            <a:avLst/>
            <a:gdLst/>
            <a:ahLst/>
            <a:cxnLst/>
            <a:rect l="l" t="t" r="r" b="b"/>
            <a:pathLst>
              <a:path w="2468880" h="2468881">
                <a:moveTo>
                  <a:pt x="0" y="0"/>
                </a:moveTo>
                <a:lnTo>
                  <a:pt x="2468880" y="0"/>
                </a:lnTo>
                <a:lnTo>
                  <a:pt x="2468880" y="1"/>
                </a:lnTo>
                <a:cubicBezTo>
                  <a:pt x="2468880" y="1363526"/>
                  <a:pt x="1363525" y="2468881"/>
                  <a:pt x="0" y="246888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4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05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9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46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464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10800000">
            <a:off x="7997567" y="-1"/>
            <a:ext cx="1146433" cy="1146433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20" y="6356350"/>
            <a:ext cx="721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9E4DEE52-25AF-7B49-B9FC-7562266B64D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96112"/>
            <a:ext cx="1405942" cy="62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841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833154"/>
            <a:ext cx="6359207" cy="3058160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—</a:t>
            </a:r>
            <a:br>
              <a:rPr lang="en-US" dirty="0"/>
            </a:br>
            <a:r>
              <a:rPr lang="en-US" sz="4400" dirty="0"/>
              <a:t>Practice 5 Notes</a:t>
            </a:r>
            <a:endParaRPr lang="en-US" dirty="0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137948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Machine Learning @ RMIT</a:t>
            </a:r>
            <a:endParaRPr lang="en-US" sz="1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068278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844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650273"/>
            <a:ext cx="6359207" cy="358357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  <a:latin typeface="+mn-lt"/>
              </a:rPr>
              <a:t>—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Let’s switch to 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137948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913009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BA147E0-0581-F345-8FA1-BD8DED7DA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979" y="1794721"/>
            <a:ext cx="1422164" cy="164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24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C0E38-68B9-461A-8FC2-7F222F637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Save and reuse data preparation - 1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DF2FCF-B733-F94E-B792-BC7E01DF3397}"/>
              </a:ext>
            </a:extLst>
          </p:cNvPr>
          <p:cNvSpPr/>
          <p:nvPr/>
        </p:nvSpPr>
        <p:spPr>
          <a:xfrm>
            <a:off x="827316" y="1451232"/>
            <a:ext cx="1719943" cy="13137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Full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2CFCBA-7D74-DC4A-80C7-C26EB13BE332}"/>
              </a:ext>
            </a:extLst>
          </p:cNvPr>
          <p:cNvSpPr/>
          <p:nvPr/>
        </p:nvSpPr>
        <p:spPr>
          <a:xfrm>
            <a:off x="4245430" y="1451232"/>
            <a:ext cx="1719943" cy="13137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Transformed data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A0460B-42AB-D644-B051-83F183CC8282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2547259" y="2108101"/>
            <a:ext cx="1698171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B47354-1395-8645-9001-9385059D61A8}"/>
              </a:ext>
            </a:extLst>
          </p:cNvPr>
          <p:cNvSpPr txBox="1"/>
          <p:nvPr/>
        </p:nvSpPr>
        <p:spPr>
          <a:xfrm>
            <a:off x="2547260" y="2286000"/>
            <a:ext cx="1578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Encoded and transformed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9AC3CC-5947-394F-B4EE-0555E344CC3D}"/>
              </a:ext>
            </a:extLst>
          </p:cNvPr>
          <p:cNvSpPr txBox="1"/>
          <p:nvPr/>
        </p:nvSpPr>
        <p:spPr>
          <a:xfrm>
            <a:off x="718456" y="3123963"/>
            <a:ext cx="63681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you have a new dataset (out-of-sample data)? Are you going to re-run the data preparation pipeline?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Yes, we can do it and basically “update” the model</a:t>
            </a:r>
          </a:p>
          <a:p>
            <a:pPr marL="342900" indent="-342900">
              <a:buAutoNum type="arabicPeriod"/>
            </a:pPr>
            <a:r>
              <a:rPr lang="en-US" dirty="0"/>
              <a:t>What if the new data has no target response? It is a data we wish to generate the predicted target!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FDE812-876D-7D49-8F4D-6483D7B7B035}"/>
              </a:ext>
            </a:extLst>
          </p:cNvPr>
          <p:cNvSpPr/>
          <p:nvPr/>
        </p:nvSpPr>
        <p:spPr>
          <a:xfrm>
            <a:off x="957941" y="5117540"/>
            <a:ext cx="1719943" cy="5648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data</a:t>
            </a:r>
          </a:p>
        </p:txBody>
      </p:sp>
    </p:spTree>
    <p:extLst>
      <p:ext uri="{BB962C8B-B14F-4D97-AF65-F5344CB8AC3E}">
        <p14:creationId xmlns:p14="http://schemas.microsoft.com/office/powerpoint/2010/main" val="3461550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C0E38-68B9-461A-8FC2-7F222F637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Save and reuse data preparation – 2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C31FD2-5877-6347-BCAA-8F89EF3BD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In the practice, we will show how we can save a “transformer”.</a:t>
            </a:r>
          </a:p>
          <a:p>
            <a:r>
              <a:rPr lang="en-AU" dirty="0"/>
              <a:t>In coming weeks, </a:t>
            </a:r>
            <a:r>
              <a:rPr lang="en-AU" dirty="0">
                <a:latin typeface="+mn-lt"/>
              </a:rPr>
              <a:t>we will learn how to save </a:t>
            </a:r>
          </a:p>
          <a:p>
            <a:pPr lvl="1"/>
            <a:r>
              <a:rPr lang="en-AU" dirty="0">
                <a:latin typeface="+mn-lt"/>
              </a:rPr>
              <a:t>An encoder</a:t>
            </a:r>
          </a:p>
          <a:p>
            <a:pPr lvl="1"/>
            <a:r>
              <a:rPr lang="en-AU" dirty="0">
                <a:latin typeface="+mn-lt"/>
              </a:rPr>
              <a:t>A model</a:t>
            </a:r>
          </a:p>
          <a:p>
            <a:pPr lvl="1"/>
            <a:r>
              <a:rPr lang="en-AU" dirty="0">
                <a:latin typeface="+mn-lt"/>
              </a:rPr>
              <a:t>A pipeline (data preparation + model)</a:t>
            </a:r>
          </a:p>
          <a:p>
            <a:pPr marL="0" indent="0">
              <a:buNone/>
            </a:pPr>
            <a:r>
              <a:rPr lang="en-AU" dirty="0">
                <a:latin typeface="+mn-lt"/>
              </a:rPr>
              <a:t>	into some pickle files</a:t>
            </a:r>
          </a:p>
          <a:p>
            <a:endParaRPr lang="en-AU" dirty="0">
              <a:latin typeface="+mn-lt"/>
            </a:endParaRPr>
          </a:p>
          <a:p>
            <a:endParaRPr lang="en-AU" dirty="0">
              <a:latin typeface="+mn-lt"/>
            </a:endParaRPr>
          </a:p>
          <a:p>
            <a:pPr marL="0" indent="0">
              <a:buNone/>
            </a:pPr>
            <a:endParaRPr lang="en-A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1625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Preview of SK0: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Introduction to </a:t>
            </a:r>
            <a:r>
              <a:rPr lang="en-AU" dirty="0" err="1">
                <a:latin typeface="+mn-lt"/>
              </a:rPr>
              <a:t>scikit</a:t>
            </a:r>
            <a:r>
              <a:rPr lang="en-AU" dirty="0">
                <a:latin typeface="+mn-lt"/>
              </a:rPr>
              <a:t>-learn</a:t>
            </a:r>
          </a:p>
          <a:p>
            <a:r>
              <a:rPr lang="en-AU" dirty="0">
                <a:latin typeface="+mn-lt"/>
              </a:rPr>
              <a:t>Questions</a:t>
            </a:r>
          </a:p>
          <a:p>
            <a:pPr lvl="1"/>
            <a:r>
              <a:rPr lang="en-AU" dirty="0">
                <a:latin typeface="+mn-lt"/>
              </a:rPr>
              <a:t>How can we determine “optimal” parameter sets?</a:t>
            </a:r>
          </a:p>
          <a:p>
            <a:pPr lvl="1"/>
            <a:r>
              <a:rPr lang="en-AU" dirty="0">
                <a:latin typeface="+mn-lt"/>
              </a:rPr>
              <a:t>How do we save the models?</a:t>
            </a:r>
          </a:p>
          <a:p>
            <a:r>
              <a:rPr lang="en-AU" dirty="0">
                <a:latin typeface="+mn-lt"/>
              </a:rPr>
              <a:t>Extra tips</a:t>
            </a:r>
          </a:p>
          <a:p>
            <a:pPr marL="0" indent="0">
              <a:buNone/>
            </a:pPr>
            <a:endParaRPr lang="en-A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14342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600" dirty="0"/>
              <a:t>Determining “optimal” parameters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This practice will avoid using “grid-search” method</a:t>
            </a:r>
          </a:p>
          <a:p>
            <a:r>
              <a:rPr lang="en-AU" dirty="0">
                <a:latin typeface="+mn-lt"/>
              </a:rPr>
              <a:t>“Grid-search” will be covered later</a:t>
            </a:r>
          </a:p>
          <a:p>
            <a:r>
              <a:rPr lang="en-AU" dirty="0">
                <a:latin typeface="+mn-lt"/>
              </a:rPr>
              <a:t>Visualising the optimal parameters</a:t>
            </a:r>
          </a:p>
          <a:p>
            <a:pPr marL="0" indent="0">
              <a:buNone/>
            </a:pPr>
            <a:endParaRPr lang="en-A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2928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600" dirty="0"/>
              <a:t>Warning 1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Following the textbook notation:</a:t>
            </a:r>
          </a:p>
          <a:p>
            <a:pPr lvl="1"/>
            <a:r>
              <a:rPr lang="en-AU" dirty="0" err="1">
                <a:latin typeface="+mn-lt"/>
              </a:rPr>
              <a:t>t_train</a:t>
            </a:r>
            <a:r>
              <a:rPr lang="en-AU" dirty="0">
                <a:latin typeface="+mn-lt"/>
              </a:rPr>
              <a:t> = target response from training set</a:t>
            </a:r>
          </a:p>
          <a:p>
            <a:pPr lvl="1"/>
            <a:r>
              <a:rPr lang="en-AU" dirty="0" err="1">
                <a:latin typeface="+mn-lt"/>
              </a:rPr>
              <a:t>t_test</a:t>
            </a:r>
            <a:r>
              <a:rPr lang="en-AU" dirty="0">
                <a:latin typeface="+mn-lt"/>
              </a:rPr>
              <a:t> = target response from test set</a:t>
            </a:r>
          </a:p>
          <a:p>
            <a:pPr lvl="1"/>
            <a:r>
              <a:rPr lang="en-AU" dirty="0" err="1">
                <a:latin typeface="+mn-lt"/>
              </a:rPr>
              <a:t>D_train</a:t>
            </a:r>
            <a:r>
              <a:rPr lang="en-AU" dirty="0">
                <a:latin typeface="+mn-lt"/>
              </a:rPr>
              <a:t> = explanatory features from training set</a:t>
            </a:r>
          </a:p>
          <a:p>
            <a:pPr lvl="1"/>
            <a:r>
              <a:rPr lang="en-AU" dirty="0" err="1">
                <a:latin typeface="+mn-lt"/>
              </a:rPr>
              <a:t>D_test</a:t>
            </a:r>
            <a:r>
              <a:rPr lang="en-AU" dirty="0">
                <a:latin typeface="+mn-lt"/>
              </a:rPr>
              <a:t> = explanatory features from test set</a:t>
            </a:r>
          </a:p>
        </p:txBody>
      </p:sp>
    </p:spTree>
    <p:extLst>
      <p:ext uri="{BB962C8B-B14F-4D97-AF65-F5344CB8AC3E}">
        <p14:creationId xmlns:p14="http://schemas.microsoft.com/office/powerpoint/2010/main" val="1828311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600" dirty="0"/>
              <a:t>Warning 2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In the scikit documentation:</a:t>
            </a:r>
          </a:p>
          <a:p>
            <a:pPr lvl="1"/>
            <a:r>
              <a:rPr lang="en-AU" dirty="0" err="1">
                <a:solidFill>
                  <a:srgbClr val="FF0000"/>
                </a:solidFill>
                <a:latin typeface="+mn-lt"/>
              </a:rPr>
              <a:t>y</a:t>
            </a:r>
            <a:r>
              <a:rPr lang="en-AU" dirty="0" err="1">
                <a:latin typeface="+mn-lt"/>
              </a:rPr>
              <a:t>_train</a:t>
            </a:r>
            <a:r>
              <a:rPr lang="en-AU" dirty="0">
                <a:latin typeface="+mn-lt"/>
              </a:rPr>
              <a:t> = target response from training set</a:t>
            </a:r>
          </a:p>
          <a:p>
            <a:pPr lvl="1"/>
            <a:r>
              <a:rPr lang="en-AU" dirty="0" err="1">
                <a:solidFill>
                  <a:srgbClr val="FF0000"/>
                </a:solidFill>
                <a:latin typeface="+mn-lt"/>
              </a:rPr>
              <a:t>y</a:t>
            </a:r>
            <a:r>
              <a:rPr lang="en-AU" dirty="0" err="1">
                <a:latin typeface="+mn-lt"/>
              </a:rPr>
              <a:t>_test</a:t>
            </a:r>
            <a:r>
              <a:rPr lang="en-AU" dirty="0">
                <a:latin typeface="+mn-lt"/>
              </a:rPr>
              <a:t> = target response from test set</a:t>
            </a:r>
          </a:p>
          <a:p>
            <a:pPr lvl="1"/>
            <a:r>
              <a:rPr lang="en-AU" dirty="0" err="1">
                <a:solidFill>
                  <a:srgbClr val="FF0000"/>
                </a:solidFill>
                <a:latin typeface="+mn-lt"/>
              </a:rPr>
              <a:t>X</a:t>
            </a:r>
            <a:r>
              <a:rPr lang="en-AU" dirty="0" err="1">
                <a:latin typeface="+mn-lt"/>
              </a:rPr>
              <a:t>_train</a:t>
            </a:r>
            <a:r>
              <a:rPr lang="en-AU" dirty="0">
                <a:latin typeface="+mn-lt"/>
              </a:rPr>
              <a:t> = explanatory features from training set</a:t>
            </a:r>
          </a:p>
          <a:p>
            <a:pPr lvl="1"/>
            <a:r>
              <a:rPr lang="en-AU" dirty="0" err="1">
                <a:solidFill>
                  <a:srgbClr val="FF0000"/>
                </a:solidFill>
                <a:latin typeface="+mn-lt"/>
              </a:rPr>
              <a:t>X</a:t>
            </a:r>
            <a:r>
              <a:rPr lang="en-AU" dirty="0" err="1">
                <a:latin typeface="+mn-lt"/>
              </a:rPr>
              <a:t>_test</a:t>
            </a:r>
            <a:r>
              <a:rPr lang="en-AU" dirty="0">
                <a:latin typeface="+mn-lt"/>
              </a:rPr>
              <a:t> = explanatory features from test set</a:t>
            </a:r>
          </a:p>
        </p:txBody>
      </p:sp>
    </p:spTree>
    <p:extLst>
      <p:ext uri="{BB962C8B-B14F-4D97-AF65-F5344CB8AC3E}">
        <p14:creationId xmlns:p14="http://schemas.microsoft.com/office/powerpoint/2010/main" val="2206422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600" dirty="0"/>
              <a:t>Warning 3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Each model has “score” method to obtain model performance based on a dataset</a:t>
            </a:r>
          </a:p>
          <a:p>
            <a:r>
              <a:rPr lang="en-AU" dirty="0">
                <a:latin typeface="+mn-lt"/>
              </a:rPr>
              <a:t>For most of the classifiers, the default score is accuracy</a:t>
            </a:r>
          </a:p>
          <a:p>
            <a:endParaRPr lang="en-A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23963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737AD-FDF0-E84F-8215-E2A4B1AA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we learnt these algorithm?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E58CF-E839-3943-AFA7-2DEACB1E8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We will cover….</a:t>
            </a:r>
          </a:p>
          <a:p>
            <a:r>
              <a:rPr lang="en-US" dirty="0"/>
              <a:t>Exercise 3: </a:t>
            </a:r>
          </a:p>
          <a:p>
            <a:pPr lvl="1"/>
            <a:r>
              <a:rPr lang="en-US" dirty="0"/>
              <a:t>KNN</a:t>
            </a:r>
          </a:p>
          <a:p>
            <a:pPr lvl="1"/>
            <a:r>
              <a:rPr lang="en-US" dirty="0"/>
              <a:t>Week 4</a:t>
            </a:r>
          </a:p>
          <a:p>
            <a:r>
              <a:rPr lang="en-US" dirty="0"/>
              <a:t>Exercises 4 – 6: </a:t>
            </a:r>
          </a:p>
          <a:p>
            <a:pPr lvl="1"/>
            <a:r>
              <a:rPr lang="en-US" dirty="0"/>
              <a:t>Decision Tree (DT) and Random Forest (RF)</a:t>
            </a:r>
          </a:p>
          <a:p>
            <a:pPr lvl="1"/>
            <a:r>
              <a:rPr lang="en-US" dirty="0"/>
              <a:t>Weeks 7 and 8</a:t>
            </a:r>
          </a:p>
          <a:p>
            <a:r>
              <a:rPr lang="en-US" dirty="0"/>
              <a:t>Exercise 7: </a:t>
            </a:r>
          </a:p>
          <a:p>
            <a:pPr lvl="1"/>
            <a:r>
              <a:rPr lang="en-US" dirty="0"/>
              <a:t>Naïve Bayes (NB)</a:t>
            </a:r>
          </a:p>
          <a:p>
            <a:pPr lvl="1"/>
            <a:r>
              <a:rPr lang="en-US" dirty="0"/>
              <a:t>Week 10</a:t>
            </a:r>
          </a:p>
          <a:p>
            <a:r>
              <a:rPr lang="en-US" dirty="0"/>
              <a:t>Exercises 8 – 11:</a:t>
            </a:r>
          </a:p>
          <a:p>
            <a:pPr lvl="1"/>
            <a:r>
              <a:rPr lang="en-US" dirty="0"/>
              <a:t>Support Vector Machine (SVM)</a:t>
            </a:r>
          </a:p>
          <a:p>
            <a:pPr lvl="1"/>
            <a:r>
              <a:rPr lang="en-US" dirty="0"/>
              <a:t>Section 7.4.7 of FMLPDA (1</a:t>
            </a:r>
            <a:r>
              <a:rPr lang="en-US" baseline="30000" dirty="0"/>
              <a:t>st</a:t>
            </a:r>
            <a:r>
              <a:rPr lang="en-US" dirty="0"/>
              <a:t> ed 2015/ 2</a:t>
            </a:r>
            <a:r>
              <a:rPr lang="en-US" baseline="30000" dirty="0"/>
              <a:t>nd</a:t>
            </a:r>
            <a:r>
              <a:rPr lang="en-US" dirty="0"/>
              <a:t> ed 2022)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148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MIT 1">
      <a:dk1>
        <a:srgbClr val="000054"/>
      </a:dk1>
      <a:lt1>
        <a:sysClr val="window" lastClr="FFFFFF"/>
      </a:lt1>
      <a:dk2>
        <a:srgbClr val="E60028"/>
      </a:dk2>
      <a:lt2>
        <a:srgbClr val="EEECE1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AA00AA"/>
      </a:hlink>
      <a:folHlink>
        <a:srgbClr val="C864C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375</Words>
  <Application>Microsoft Office PowerPoint</Application>
  <PresentationFormat>On-screen Show (4:3)</PresentationFormat>
  <Paragraphs>61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— Practice 5 Notes</vt:lpstr>
      <vt:lpstr>Save and reuse data preparation - 1</vt:lpstr>
      <vt:lpstr>Save and reuse data preparation – 2</vt:lpstr>
      <vt:lpstr>Preview of SK0: Intro</vt:lpstr>
      <vt:lpstr>Determining “optimal” parameters</vt:lpstr>
      <vt:lpstr>Warning 1</vt:lpstr>
      <vt:lpstr>Warning 2</vt:lpstr>
      <vt:lpstr>Warning 3</vt:lpstr>
      <vt:lpstr>Have we learnt these algorithm?</vt:lpstr>
      <vt:lpstr>— Let’s switch to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Monk</dc:creator>
  <cp:lastModifiedBy>Yongkai Wong</cp:lastModifiedBy>
  <cp:revision>344</cp:revision>
  <dcterms:created xsi:type="dcterms:W3CDTF">2016-11-30T22:43:19Z</dcterms:created>
  <dcterms:modified xsi:type="dcterms:W3CDTF">2024-02-06T08:39:21Z</dcterms:modified>
</cp:coreProperties>
</file>

<file path=docProps/thumbnail.jpeg>
</file>